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0" r:id="rId4"/>
    <p:sldId id="271" r:id="rId5"/>
    <p:sldId id="258" r:id="rId6"/>
    <p:sldId id="259" r:id="rId7"/>
    <p:sldId id="272" r:id="rId8"/>
    <p:sldId id="260" r:id="rId9"/>
    <p:sldId id="261" r:id="rId10"/>
    <p:sldId id="262" r:id="rId11"/>
    <p:sldId id="263" r:id="rId12"/>
    <p:sldId id="264" r:id="rId13"/>
    <p:sldId id="265" r:id="rId14"/>
    <p:sldId id="273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46671-FE19-46C0-9E87-E1F37374899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67B58-220F-484B-A862-838B80CB7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2C58F-0F2A-446E-9E3A-176B10BC8588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2C58F-0F2A-446E-9E3A-176B10BC858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995572-AD2C-4AE4-B68D-B7014A0113D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8C940A-130E-4690-99BE-63F6D64D899C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8C940A-130E-4690-99BE-63F6D64D899C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C7A154-CEF1-43B8-8BF8-A4AA709A0BBE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CC3C1-D889-4EF7-81BE-63B3E6258E1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CBE5F4-03C1-4148-B2EE-05F556E5DD5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8184E-202B-4208-BEE8-66A09A7C203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27AB7C-EA30-4772-A75E-DEF79329BA8B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25D29-4A35-44D7-AAE9-AB3735EDBB40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2C58F-0F2A-446E-9E3A-176B10BC8588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8E9DE3-B55B-4FF1-B3D7-B5D528B5F197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537C87-EA18-417C-9A8C-818A09DE99C2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925DA6-107E-41C4-BCBD-499D465FA2C9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DBF26-B393-4A77-A3AD-31276C7C784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D8ADC-AE3E-49AC-BDEE-9654AD821CAE}" type="datetimeFigureOut">
              <a:rPr lang="en-US" smtClean="0"/>
              <a:pPr/>
              <a:t>10/31/2011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BD088-FF08-4E2C-8158-CB74292CA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 have a group of 100 applicants for a college summer program whose mean SAT-Verbal is 525, is this group of applicants “above national average</a:t>
            </a:r>
            <a:r>
              <a:rPr lang="en-US" dirty="0" smtClean="0"/>
              <a:t>”?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 have a group of 100 applicants for a college summer program whose mean SAT-Verbal is 525, is this group of applicants “above national average”?</a:t>
            </a:r>
          </a:p>
          <a:p>
            <a:r>
              <a:rPr lang="en-US" dirty="0" smtClean="0"/>
              <a:t>Can I come up with a </a:t>
            </a:r>
            <a:r>
              <a:rPr lang="en-US" dirty="0" smtClean="0">
                <a:solidFill>
                  <a:srgbClr val="FF0000"/>
                </a:solidFill>
              </a:rPr>
              <a:t>confidence interval </a:t>
            </a:r>
            <a:r>
              <a:rPr lang="en-US" dirty="0" smtClean="0"/>
              <a:t>for the “true value” of the population from which this group of applicants was drawn?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GOSSET, William Sealy 1876-1937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066800"/>
            <a:ext cx="3025277" cy="44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osset_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"/>
            <a:ext cx="19812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gosset_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685800"/>
            <a:ext cx="30940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62200" y="5943600"/>
            <a:ext cx="4633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GOSSET, William Sealy 1876-1937</a:t>
            </a:r>
          </a:p>
        </p:txBody>
      </p:sp>
      <p:sp>
        <p:nvSpPr>
          <p:cNvPr id="5" name="Cloud Callout 4"/>
          <p:cNvSpPr/>
          <p:nvPr/>
        </p:nvSpPr>
        <p:spPr bwMode="auto">
          <a:xfrm>
            <a:off x="5181600" y="228600"/>
            <a:ext cx="3810000" cy="1981200"/>
          </a:xfrm>
          <a:prstGeom prst="cloudCallout">
            <a:avLst>
              <a:gd name="adj1" fmla="val -37933"/>
              <a:gd name="adj2" fmla="val 60192"/>
            </a:avLst>
          </a:prstGeom>
          <a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72200" y="609600"/>
          <a:ext cx="1981200" cy="1254125"/>
        </p:xfrm>
        <a:graphic>
          <a:graphicData uri="http://schemas.openxmlformats.org/presentationml/2006/ole">
            <p:oleObj spid="_x0000_s1026" name="Image" r:id="rId6" imgW="7811590" imgH="4944165" progId="">
              <p:embed/>
            </p:oleObj>
          </a:graphicData>
        </a:graphic>
      </p:graphicFrame>
      <p:pic>
        <p:nvPicPr>
          <p:cNvPr id="51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204568">
            <a:off x="2371725" y="14351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2050" name="Image" r:id="rId4" imgW="7811590" imgH="4944165" progId="">
              <p:embed/>
            </p:oleObj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65538" y="1219200"/>
            <a:ext cx="1836737" cy="1447800"/>
            <a:chOff x="2309" y="768"/>
            <a:chExt cx="1157" cy="912"/>
          </a:xfrm>
        </p:grpSpPr>
        <p:sp>
          <p:nvSpPr>
            <p:cNvPr id="24595" name="Text Box 3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09" y="960"/>
              <a:ext cx="1157" cy="720"/>
              <a:chOff x="2011" y="672"/>
              <a:chExt cx="1157" cy="720"/>
            </a:xfrm>
          </p:grpSpPr>
          <p:sp>
            <p:nvSpPr>
              <p:cNvPr id="24597" name="Text Box 5"/>
              <p:cNvSpPr txBox="1">
                <a:spLocks noChangeArrowheads="1"/>
              </p:cNvSpPr>
              <p:nvPr/>
            </p:nvSpPr>
            <p:spPr bwMode="auto">
              <a:xfrm>
                <a:off x="2011" y="890"/>
                <a:ext cx="3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z </a:t>
                </a:r>
                <a:r>
                  <a:rPr lang="en-US"/>
                  <a:t>= </a:t>
                </a:r>
              </a:p>
            </p:txBody>
          </p:sp>
          <p:sp>
            <p:nvSpPr>
              <p:cNvPr id="24598" name="Text Box 6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9" name="Line 7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0" name="Text Box 8"/>
              <p:cNvSpPr txBox="1">
                <a:spLocks noChangeArrowheads="1"/>
              </p:cNvSpPr>
              <p:nvPr/>
            </p:nvSpPr>
            <p:spPr bwMode="auto">
              <a:xfrm>
                <a:off x="2592" y="1104"/>
                <a:ext cx="3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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601" name="Text Box 9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79" name="Text Box 10"/>
          <p:cNvSpPr txBox="1">
            <a:spLocks noChangeArrowheads="1"/>
          </p:cNvSpPr>
          <p:nvPr/>
        </p:nvSpPr>
        <p:spPr bwMode="auto">
          <a:xfrm>
            <a:off x="3641725" y="3851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759200" y="3505200"/>
            <a:ext cx="1819275" cy="1454150"/>
            <a:chOff x="2320" y="768"/>
            <a:chExt cx="1146" cy="916"/>
          </a:xfrm>
        </p:grpSpPr>
        <p:sp>
          <p:nvSpPr>
            <p:cNvPr id="24588" name="Text Box 12"/>
            <p:cNvSpPr txBox="1">
              <a:spLocks noChangeArrowheads="1"/>
            </p:cNvSpPr>
            <p:nvPr/>
          </p:nvSpPr>
          <p:spPr bwMode="auto">
            <a:xfrm>
              <a:off x="2832" y="76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_</a:t>
              </a:r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2320" y="960"/>
              <a:ext cx="1146" cy="724"/>
              <a:chOff x="2022" y="672"/>
              <a:chExt cx="1146" cy="724"/>
            </a:xfrm>
          </p:grpSpPr>
          <p:sp>
            <p:nvSpPr>
              <p:cNvPr id="24590" name="Text Box 14"/>
              <p:cNvSpPr txBox="1">
                <a:spLocks noChangeArrowheads="1"/>
              </p:cNvSpPr>
              <p:nvPr/>
            </p:nvSpPr>
            <p:spPr bwMode="auto">
              <a:xfrm>
                <a:off x="2022" y="890"/>
                <a:ext cx="37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/>
                  <a:t>t</a:t>
                </a:r>
                <a:r>
                  <a:rPr lang="en-US"/>
                  <a:t> = </a:t>
                </a:r>
              </a:p>
            </p:txBody>
          </p:sp>
          <p:sp>
            <p:nvSpPr>
              <p:cNvPr id="24591" name="Text Box 15"/>
              <p:cNvSpPr txBox="1">
                <a:spLocks noChangeArrowheads="1"/>
              </p:cNvSpPr>
              <p:nvPr/>
            </p:nvSpPr>
            <p:spPr bwMode="auto">
              <a:xfrm>
                <a:off x="2496" y="672"/>
                <a:ext cx="5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X - </a:t>
                </a:r>
                <a:r>
                  <a:rPr lang="en-US">
                    <a:sym typeface="Symbol" pitchFamily="18" charset="2"/>
                  </a:rPr>
                  <a:t></a:t>
                </a:r>
                <a:endParaRPr lang="en-US"/>
              </a:p>
            </p:txBody>
          </p:sp>
          <p:sp>
            <p:nvSpPr>
              <p:cNvPr id="24592" name="Line 16"/>
              <p:cNvSpPr>
                <a:spLocks noChangeShapeType="1"/>
              </p:cNvSpPr>
              <p:nvPr/>
            </p:nvSpPr>
            <p:spPr bwMode="auto">
              <a:xfrm>
                <a:off x="2448" y="105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3" name="Text Box 17"/>
              <p:cNvSpPr txBox="1">
                <a:spLocks noChangeArrowheads="1"/>
              </p:cNvSpPr>
              <p:nvPr/>
            </p:nvSpPr>
            <p:spPr bwMode="auto">
              <a:xfrm>
                <a:off x="2613" y="1108"/>
                <a:ext cx="28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ym typeface="Symbol" pitchFamily="18" charset="2"/>
                  </a:rPr>
                  <a:t>s</a:t>
                </a:r>
                <a:r>
                  <a:rPr lang="en-US" baseline="-25000">
                    <a:sym typeface="Symbol" pitchFamily="18" charset="2"/>
                  </a:rPr>
                  <a:t>X</a:t>
                </a:r>
                <a:endParaRPr lang="en-US"/>
              </a:p>
            </p:txBody>
          </p:sp>
          <p:sp>
            <p:nvSpPr>
              <p:cNvPr id="24594" name="Text Box 18"/>
              <p:cNvSpPr txBox="1">
                <a:spLocks noChangeArrowheads="1"/>
              </p:cNvSpPr>
              <p:nvPr/>
            </p:nvSpPr>
            <p:spPr bwMode="auto">
              <a:xfrm>
                <a:off x="2736" y="1056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-</a:t>
                </a:r>
              </a:p>
            </p:txBody>
          </p:sp>
        </p:grpSp>
      </p:grpSp>
      <p:sp>
        <p:nvSpPr>
          <p:cNvPr id="24581" name="Line 19"/>
          <p:cNvSpPr>
            <a:spLocks noChangeShapeType="1"/>
          </p:cNvSpPr>
          <p:nvPr/>
        </p:nvSpPr>
        <p:spPr bwMode="auto">
          <a:xfrm flipH="1" flipV="1">
            <a:off x="5257800" y="4953000"/>
            <a:ext cx="1447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Text Box 20"/>
          <p:cNvSpPr txBox="1">
            <a:spLocks noChangeArrowheads="1"/>
          </p:cNvSpPr>
          <p:nvPr/>
        </p:nvSpPr>
        <p:spPr bwMode="auto">
          <a:xfrm>
            <a:off x="6624638" y="5375275"/>
            <a:ext cx="77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  <a:r>
              <a:rPr lang="en-US" baseline="-25000"/>
              <a:t>X</a:t>
            </a:r>
            <a:r>
              <a:rPr lang="en-US"/>
              <a:t> = </a:t>
            </a:r>
          </a:p>
        </p:txBody>
      </p:sp>
      <p:sp>
        <p:nvSpPr>
          <p:cNvPr id="24583" name="Text Box 21"/>
          <p:cNvSpPr txBox="1">
            <a:spLocks noChangeArrowheads="1"/>
          </p:cNvSpPr>
          <p:nvPr/>
        </p:nvSpPr>
        <p:spPr bwMode="auto">
          <a:xfrm>
            <a:off x="7467600" y="5105400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24584" name="Line 22"/>
          <p:cNvSpPr>
            <a:spLocks noChangeShapeType="1"/>
          </p:cNvSpPr>
          <p:nvPr/>
        </p:nvSpPr>
        <p:spPr bwMode="auto">
          <a:xfrm>
            <a:off x="7315200" y="5638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23"/>
          <p:cNvSpPr txBox="1">
            <a:spLocks noChangeArrowheads="1"/>
          </p:cNvSpPr>
          <p:nvPr/>
        </p:nvSpPr>
        <p:spPr bwMode="auto">
          <a:xfrm>
            <a:off x="7153275" y="5673725"/>
            <a:ext cx="630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ym typeface="Symbol" pitchFamily="18" charset="2"/>
              </a:rPr>
              <a:t> </a:t>
            </a:r>
            <a:r>
              <a:rPr lang="en-US" i="1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24586" name="Line 24"/>
          <p:cNvSpPr>
            <a:spLocks noChangeShapeType="1"/>
          </p:cNvSpPr>
          <p:nvPr/>
        </p:nvSpPr>
        <p:spPr bwMode="auto">
          <a:xfrm>
            <a:off x="74676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Text Box 25"/>
          <p:cNvSpPr txBox="1">
            <a:spLocks noChangeArrowheads="1"/>
          </p:cNvSpPr>
          <p:nvPr/>
        </p:nvSpPr>
        <p:spPr bwMode="auto">
          <a:xfrm>
            <a:off x="6781800" y="5257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-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85800" y="533400"/>
          <a:ext cx="7812088" cy="4945063"/>
        </p:xfrm>
        <a:graphic>
          <a:graphicData uri="http://schemas.openxmlformats.org/presentationml/2006/ole">
            <p:oleObj spid="_x0000_s3074" name="Image" r:id="rId4" imgW="7811590" imgH="4944165" progId="">
              <p:embed/>
            </p:oleObj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9750" y="5676900"/>
            <a:ext cx="82232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t-distribution is a family of distributions varying by degrees of freedom (</a:t>
            </a:r>
            <a:r>
              <a:rPr lang="en-US" sz="1800" i="1"/>
              <a:t>d.f.</a:t>
            </a:r>
            <a:r>
              <a:rPr lang="en-US" sz="1800"/>
              <a:t>, where</a:t>
            </a:r>
          </a:p>
          <a:p>
            <a:r>
              <a:rPr lang="en-US" sz="1800" i="1"/>
              <a:t>d.f.</a:t>
            </a:r>
            <a:r>
              <a:rPr lang="en-US" sz="1800"/>
              <a:t>=</a:t>
            </a:r>
            <a:r>
              <a:rPr lang="en-US" sz="1800" i="1"/>
              <a:t>n</a:t>
            </a:r>
            <a:r>
              <a:rPr lang="en-US" sz="1800"/>
              <a:t>-1).  At </a:t>
            </a:r>
            <a:r>
              <a:rPr lang="en-US" sz="1800" i="1"/>
              <a:t>d.f.</a:t>
            </a:r>
            <a:r>
              <a:rPr lang="en-US" sz="1800"/>
              <a:t> =</a:t>
            </a:r>
            <a:r>
              <a:rPr lang="en-US" sz="2000"/>
              <a:t> </a:t>
            </a:r>
            <a:r>
              <a:rPr lang="en-US" sz="2000">
                <a:sym typeface="Symbol" pitchFamily="18" charset="2"/>
              </a:rPr>
              <a:t></a:t>
            </a:r>
            <a:r>
              <a:rPr lang="en-US" sz="1800">
                <a:sym typeface="Symbol" pitchFamily="18" charset="2"/>
              </a:rPr>
              <a:t>, but at smaller than that, the tails are fatter.</a:t>
            </a:r>
            <a:endParaRPr lang="en-US"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038600" y="3200400"/>
            <a:ext cx="1389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df = N - </a:t>
            </a:r>
            <a:r>
              <a:rPr lang="en-US"/>
              <a:t>1</a:t>
            </a:r>
            <a:endParaRPr lang="en-US" i="1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413125" y="1717675"/>
            <a:ext cx="267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Degrees of Freedom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81000"/>
            <a:ext cx="456247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85800"/>
            <a:ext cx="429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Problem</a:t>
            </a:r>
          </a:p>
          <a:p>
            <a:endParaRPr lang="en-US" dirty="0"/>
          </a:p>
          <a:p>
            <a:r>
              <a:rPr lang="en-US" dirty="0"/>
              <a:t>Sample:</a:t>
            </a:r>
          </a:p>
          <a:p>
            <a:endParaRPr lang="en-US" dirty="0"/>
          </a:p>
          <a:p>
            <a:r>
              <a:rPr lang="en-US" dirty="0"/>
              <a:t>Mean = 54.2</a:t>
            </a:r>
          </a:p>
          <a:p>
            <a:r>
              <a:rPr lang="en-US" dirty="0"/>
              <a:t>SD = 2.4</a:t>
            </a:r>
          </a:p>
          <a:p>
            <a:r>
              <a:rPr lang="en-US" dirty="0"/>
              <a:t>N = 16</a:t>
            </a:r>
          </a:p>
          <a:p>
            <a:endParaRPr lang="en-US" dirty="0"/>
          </a:p>
          <a:p>
            <a:r>
              <a:rPr lang="en-US" dirty="0"/>
              <a:t>Do you think that this sample could have been drawn from a population with </a:t>
            </a:r>
            <a:r>
              <a:rPr lang="en-US" dirty="0">
                <a:sym typeface="Symbol" pitchFamily="18" charset="2"/>
              </a:rPr>
              <a:t> = 50?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6111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Problem</a:t>
            </a:r>
          </a:p>
          <a:p>
            <a:endParaRPr lang="en-US"/>
          </a:p>
          <a:p>
            <a:r>
              <a:rPr lang="en-US"/>
              <a:t>Sample:</a:t>
            </a:r>
          </a:p>
          <a:p>
            <a:endParaRPr lang="en-US"/>
          </a:p>
          <a:p>
            <a:r>
              <a:rPr lang="en-US"/>
              <a:t>Mean = 54.2</a:t>
            </a:r>
          </a:p>
          <a:p>
            <a:r>
              <a:rPr lang="en-US"/>
              <a:t>SD = 2.4</a:t>
            </a:r>
          </a:p>
          <a:p>
            <a:r>
              <a:rPr lang="en-US"/>
              <a:t>N = 16</a:t>
            </a:r>
          </a:p>
          <a:p>
            <a:endParaRPr lang="en-US"/>
          </a:p>
          <a:p>
            <a:r>
              <a:rPr lang="en-US"/>
              <a:t>Do you think that this sample could have been drawn from a population with </a:t>
            </a:r>
            <a:r>
              <a:rPr lang="en-US">
                <a:sym typeface="Symbol" pitchFamily="18" charset="2"/>
              </a:rPr>
              <a:t> = 50?</a:t>
            </a:r>
            <a:endParaRPr lang="en-US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58000" y="5257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7788275" y="49117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_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975475" y="5216525"/>
            <a:ext cx="1819275" cy="1149350"/>
            <a:chOff x="2022" y="672"/>
            <a:chExt cx="1146" cy="724"/>
          </a:xfrm>
        </p:grpSpPr>
        <p:sp>
          <p:nvSpPr>
            <p:cNvPr id="28678" name="Text Box 7"/>
            <p:cNvSpPr txBox="1">
              <a:spLocks noChangeArrowheads="1"/>
            </p:cNvSpPr>
            <p:nvPr/>
          </p:nvSpPr>
          <p:spPr bwMode="auto">
            <a:xfrm>
              <a:off x="2022" y="890"/>
              <a:ext cx="37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solidFill>
                    <a:srgbClr val="FF0000"/>
                  </a:solidFill>
                </a:rPr>
                <a:t>t</a:t>
              </a:r>
              <a:r>
                <a:rPr lang="en-US">
                  <a:solidFill>
                    <a:srgbClr val="FF0000"/>
                  </a:solidFill>
                </a:rPr>
                <a:t> = </a:t>
              </a:r>
            </a:p>
          </p:txBody>
        </p:sp>
        <p:sp>
          <p:nvSpPr>
            <p:cNvPr id="28679" name="Text Box 8"/>
            <p:cNvSpPr txBox="1">
              <a:spLocks noChangeArrowheads="1"/>
            </p:cNvSpPr>
            <p:nvPr/>
          </p:nvSpPr>
          <p:spPr bwMode="auto">
            <a:xfrm>
              <a:off x="2496" y="672"/>
              <a:ext cx="5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X - </a:t>
              </a:r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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0" name="Line 9"/>
            <p:cNvSpPr>
              <a:spLocks noChangeShapeType="1"/>
            </p:cNvSpPr>
            <p:nvPr/>
          </p:nvSpPr>
          <p:spPr bwMode="auto">
            <a:xfrm>
              <a:off x="2448" y="105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Text Box 10"/>
            <p:cNvSpPr txBox="1">
              <a:spLocks noChangeArrowheads="1"/>
            </p:cNvSpPr>
            <p:nvPr/>
          </p:nvSpPr>
          <p:spPr bwMode="auto">
            <a:xfrm>
              <a:off x="2613" y="1108"/>
              <a:ext cx="2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  <a:sym typeface="Symbol" pitchFamily="18" charset="2"/>
                </a:rPr>
                <a:t>s</a:t>
              </a:r>
              <a:r>
                <a:rPr lang="en-US" baseline="-25000">
                  <a:solidFill>
                    <a:srgbClr val="FF0000"/>
                  </a:solidFill>
                  <a:sym typeface="Symbol" pitchFamily="18" charset="2"/>
                </a:rPr>
                <a:t>X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682" name="Text Box 11"/>
            <p:cNvSpPr txBox="1">
              <a:spLocks noChangeArrowheads="1"/>
            </p:cNvSpPr>
            <p:nvPr/>
          </p:nvSpPr>
          <p:spPr bwMode="auto">
            <a:xfrm>
              <a:off x="2736" y="1056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FF0000"/>
                  </a:solidFill>
                </a:rPr>
                <a:t>-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mean for the sample of 54.2 (sd = 2.4) was significantly different from a hypothesized population mean of 50, </a:t>
            </a:r>
            <a:r>
              <a:rPr lang="en-US" i="1"/>
              <a:t>t</a:t>
            </a:r>
            <a:r>
              <a:rPr lang="en-US"/>
              <a:t>(15) = 7.0, </a:t>
            </a:r>
            <a:r>
              <a:rPr lang="en-US" i="1"/>
              <a:t>p</a:t>
            </a:r>
            <a:r>
              <a:rPr lang="en-US"/>
              <a:t> &lt; .001.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27125" y="1641475"/>
            <a:ext cx="62642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The mean for the sample of 54.2 (</a:t>
            </a:r>
            <a:r>
              <a:rPr lang="en-US" dirty="0" err="1"/>
              <a:t>sd</a:t>
            </a:r>
            <a:r>
              <a:rPr lang="en-US" dirty="0"/>
              <a:t> = 2.4) was </a:t>
            </a:r>
            <a:r>
              <a:rPr lang="en-US" strike="sngStrike" dirty="0"/>
              <a:t>significantly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reliably</a:t>
            </a:r>
            <a:r>
              <a:rPr lang="en-US" dirty="0"/>
              <a:t>  different from a hypothesized population mean of 50, </a:t>
            </a:r>
            <a:r>
              <a:rPr lang="en-US" i="1" dirty="0"/>
              <a:t>t</a:t>
            </a:r>
            <a:r>
              <a:rPr lang="en-US" dirty="0"/>
              <a:t>(15) = 7.0, </a:t>
            </a:r>
            <a:r>
              <a:rPr lang="en-US" i="1" dirty="0"/>
              <a:t>p</a:t>
            </a:r>
            <a:r>
              <a:rPr lang="en-US" dirty="0"/>
              <a:t> &lt; .001.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359</Words>
  <Application>Microsoft Office PowerPoint</Application>
  <PresentationFormat>On-screen Show (4:3)</PresentationFormat>
  <Paragraphs>69</Paragraphs>
  <Slides>18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Image</vt:lpstr>
      <vt:lpstr>Problem:</vt:lpstr>
      <vt:lpstr>Slide 2</vt:lpstr>
      <vt:lpstr>Problem: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Problem:</dc:title>
  <dc:creator>hakuta</dc:creator>
  <cp:lastModifiedBy>hakuta</cp:lastModifiedBy>
  <cp:revision>2</cp:revision>
  <dcterms:created xsi:type="dcterms:W3CDTF">2011-10-30T22:16:45Z</dcterms:created>
  <dcterms:modified xsi:type="dcterms:W3CDTF">2011-10-31T19:49:41Z</dcterms:modified>
</cp:coreProperties>
</file>